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15"/>
  </p:notesMasterIdLst>
  <p:sldIdLst>
    <p:sldId id="256" r:id="rId2"/>
    <p:sldId id="257" r:id="rId3"/>
    <p:sldId id="267" r:id="rId4"/>
    <p:sldId id="258" r:id="rId5"/>
    <p:sldId id="259" r:id="rId6"/>
    <p:sldId id="260" r:id="rId7"/>
    <p:sldId id="261" r:id="rId8"/>
    <p:sldId id="262" r:id="rId9"/>
    <p:sldId id="263" r:id="rId10"/>
    <p:sldId id="264" r:id="rId11"/>
    <p:sldId id="265" r:id="rId12"/>
    <p:sldId id="266"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2" d="100"/>
          <a:sy n="62" d="100"/>
        </p:scale>
        <p:origin x="-1008"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0DD876-E20A-43FA-B127-1D01D391EEDC}" type="datetimeFigureOut">
              <a:rPr lang="en-US" smtClean="0"/>
              <a:t>11/6/2018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732A9B-B825-4C51-A08F-63B49975655C}" type="slidenum">
              <a:rPr lang="en-US" smtClean="0"/>
              <a:t>‹#›</a:t>
            </a:fld>
            <a:endParaRPr lang="en-US" dirty="0"/>
          </a:p>
        </p:txBody>
      </p:sp>
    </p:spTree>
    <p:extLst>
      <p:ext uri="{BB962C8B-B14F-4D97-AF65-F5344CB8AC3E}">
        <p14:creationId xmlns:p14="http://schemas.microsoft.com/office/powerpoint/2010/main" val="3468332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theories are the studies carried to find out the information on how the learners can acquire knowledge</a:t>
            </a:r>
            <a:r>
              <a:rPr lang="en-US" baseline="0" dirty="0" smtClean="0"/>
              <a:t> from their tutors. The theories brings together ideas on how environment, motivation and emotions contribute to the acquisition of the knowledge and how it is applied by the learners in their classroom set up. There are different learning theories, for example cognitive, behaviorism and many more, but in our case we will discuss behaviorism learning theory.</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1</a:t>
            </a:fld>
            <a:endParaRPr lang="en-US" dirty="0"/>
          </a:p>
        </p:txBody>
      </p:sp>
    </p:spTree>
    <p:extLst>
      <p:ext uri="{BB962C8B-B14F-4D97-AF65-F5344CB8AC3E}">
        <p14:creationId xmlns:p14="http://schemas.microsoft.com/office/powerpoint/2010/main" val="183570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behaviorist theory was classical conditioning by Ivan Pavlov. This</a:t>
            </a:r>
            <a:r>
              <a:rPr lang="en-US" baseline="0" dirty="0" smtClean="0"/>
              <a:t> theory states that the learners will always do what the teachers does repeatedly. By doing so they learn through reflex response through conditioning.</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2</a:t>
            </a:fld>
            <a:endParaRPr lang="en-US" dirty="0"/>
          </a:p>
        </p:txBody>
      </p:sp>
    </p:spTree>
    <p:extLst>
      <p:ext uri="{BB962C8B-B14F-4D97-AF65-F5344CB8AC3E}">
        <p14:creationId xmlns:p14="http://schemas.microsoft.com/office/powerpoint/2010/main" val="416799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theory</a:t>
            </a:r>
            <a:r>
              <a:rPr lang="en-US" baseline="0" dirty="0" smtClean="0"/>
              <a:t> contains information which tells more about the psychological growth of the child in the development stage, learning of the individual differences assists the teaches to formulate the plans of instructing so that each student can benefit from the tutorial.</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3</a:t>
            </a:fld>
            <a:endParaRPr lang="en-US" dirty="0"/>
          </a:p>
        </p:txBody>
      </p:sp>
    </p:spTree>
    <p:extLst>
      <p:ext uri="{BB962C8B-B14F-4D97-AF65-F5344CB8AC3E}">
        <p14:creationId xmlns:p14="http://schemas.microsoft.com/office/powerpoint/2010/main" val="311505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law of effect suggests that</a:t>
            </a:r>
            <a:r>
              <a:rPr lang="en-US" baseline="0" dirty="0" smtClean="0"/>
              <a:t> enjoyable consequences in the learning process makes the learner to do the same action repeatedly until the information is internalized while unpleasant results turn off the behavior. The law of readiness states that the learner will be strong to the learning processes until they are ready to acquire the knowledge. Law of Exercise says that what the learner learns and practice will always strengthen by more understanding of the concept while what is not practiced will always be weaker.</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4</a:t>
            </a:fld>
            <a:endParaRPr lang="en-US" dirty="0"/>
          </a:p>
        </p:txBody>
      </p:sp>
    </p:spTree>
    <p:extLst>
      <p:ext uri="{BB962C8B-B14F-4D97-AF65-F5344CB8AC3E}">
        <p14:creationId xmlns:p14="http://schemas.microsoft.com/office/powerpoint/2010/main" val="3587540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teacher can engage the learners in</a:t>
            </a:r>
            <a:r>
              <a:rPr lang="en-US" baseline="0" dirty="0" smtClean="0"/>
              <a:t> the learning  activity by giving them chances to inquire from the teacher where they do not understand the concept. The teacher can also decide to motivate learners by rewarding them for the good performances or by a positive attempt . This will make the learner to be positive with the whole process of learning. In the learning process we have reinforcement factors which will push the learner to learn. This motives can be learning to pass exams .When the pattern is repeated it becomes automatic.</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5</a:t>
            </a:fld>
            <a:endParaRPr lang="en-US" dirty="0"/>
          </a:p>
        </p:txBody>
      </p:sp>
    </p:spTree>
    <p:extLst>
      <p:ext uri="{BB962C8B-B14F-4D97-AF65-F5344CB8AC3E}">
        <p14:creationId xmlns:p14="http://schemas.microsoft.com/office/powerpoint/2010/main" val="378244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teacher is the one who understands the</a:t>
            </a:r>
            <a:r>
              <a:rPr lang="en-US" baseline="0" dirty="0" smtClean="0"/>
              <a:t> ability of each learner in class therefore he/she needs to plan well so that each learn can grow in knowledge. They also understand the challenges facing each learner in the learning environment and they have to work on it so that the learners may acquire the same knowledge.</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6</a:t>
            </a:fld>
            <a:endParaRPr lang="en-US" dirty="0"/>
          </a:p>
        </p:txBody>
      </p:sp>
    </p:spTree>
    <p:extLst>
      <p:ext uri="{BB962C8B-B14F-4D97-AF65-F5344CB8AC3E}">
        <p14:creationId xmlns:p14="http://schemas.microsoft.com/office/powerpoint/2010/main" val="3738361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 differences among</a:t>
            </a:r>
            <a:r>
              <a:rPr lang="en-US" baseline="0" dirty="0" smtClean="0"/>
              <a:t> the learners arises as the result of the background the come from. Some are from rich families , middle class and the poor. Students from the wealthy families are more exposed to the learning motivations and resources which makes them better than the other class. Learners needs different motivation to keep them working hard. Those who are best in class should not be given the same type of motivation to those who are trying to be positive in their learning process. Some learners never forget what they were taught in their first meeting with the teacher and when you try to say something opposite with what they already learned they will never take it .</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7</a:t>
            </a:fld>
            <a:endParaRPr lang="en-US" dirty="0"/>
          </a:p>
        </p:txBody>
      </p:sp>
    </p:spTree>
    <p:extLst>
      <p:ext uri="{BB962C8B-B14F-4D97-AF65-F5344CB8AC3E}">
        <p14:creationId xmlns:p14="http://schemas.microsoft.com/office/powerpoint/2010/main" val="3425168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Children before meeting with the</a:t>
            </a:r>
            <a:r>
              <a:rPr lang="en-US" baseline="0" dirty="0" smtClean="0"/>
              <a:t> teacher he/she must interact with the family first. In the process of growing the child will learn a lot of things from the parents. Therefore they will grow doing exactly what they have seen from their parents .parents are always the first teachers of the child. In case of any strange is observed , the first person who is supposed to be asked is the parent.</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8</a:t>
            </a:fld>
            <a:endParaRPr lang="en-US" dirty="0"/>
          </a:p>
        </p:txBody>
      </p:sp>
    </p:spTree>
    <p:extLst>
      <p:ext uri="{BB962C8B-B14F-4D97-AF65-F5344CB8AC3E}">
        <p14:creationId xmlns:p14="http://schemas.microsoft.com/office/powerpoint/2010/main" val="336310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family</a:t>
            </a:r>
            <a:r>
              <a:rPr lang="en-US" baseline="0" dirty="0" smtClean="0"/>
              <a:t> interactions the child can be able to socialize with the others in school .This will help the kid from learning in groups and be able to ask questions in the content they do not understand without feeling shy. The parents always play a vital role of </a:t>
            </a:r>
            <a:r>
              <a:rPr lang="en-US" baseline="0" dirty="0" smtClean="0"/>
              <a:t>being the </a:t>
            </a:r>
            <a:r>
              <a:rPr lang="en-US" baseline="0" dirty="0" smtClean="0"/>
              <a:t>first teacher of the child and that stage is very essential.</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9</a:t>
            </a:fld>
            <a:endParaRPr lang="en-US" dirty="0"/>
          </a:p>
        </p:txBody>
      </p:sp>
    </p:spTree>
    <p:extLst>
      <p:ext uri="{BB962C8B-B14F-4D97-AF65-F5344CB8AC3E}">
        <p14:creationId xmlns:p14="http://schemas.microsoft.com/office/powerpoint/2010/main" val="2792823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child to grow without any emotional issues , they need to be provided with</a:t>
            </a:r>
            <a:r>
              <a:rPr lang="en-US" baseline="0" dirty="0" smtClean="0"/>
              <a:t> everything the other children have. They need to be kept free from disease which can cause some growth problem to the child as it can affect their abilities to acquire knowledge.</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10</a:t>
            </a:fld>
            <a:endParaRPr lang="en-US" dirty="0"/>
          </a:p>
        </p:txBody>
      </p:sp>
    </p:spTree>
    <p:extLst>
      <p:ext uri="{BB962C8B-B14F-4D97-AF65-F5344CB8AC3E}">
        <p14:creationId xmlns:p14="http://schemas.microsoft.com/office/powerpoint/2010/main" val="3138628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Parents are the one to pay for the education of their children and provide them with all the learning materials</a:t>
            </a:r>
            <a:r>
              <a:rPr lang="en-US" baseline="0" dirty="0" smtClean="0"/>
              <a:t> needed for their academics. This will make sure that the child does assignment without difficulties due to the available learning resources. Parents also needs to ensure that their children gets the right food which supports growth and intellectual development. They also helps the kids to choose the right friends who can grow together without a lot of issues like fights .</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11</a:t>
            </a:fld>
            <a:endParaRPr lang="en-US" dirty="0"/>
          </a:p>
        </p:txBody>
      </p:sp>
    </p:spTree>
    <p:extLst>
      <p:ext uri="{BB962C8B-B14F-4D97-AF65-F5344CB8AC3E}">
        <p14:creationId xmlns:p14="http://schemas.microsoft.com/office/powerpoint/2010/main" val="1951390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learners need to be motivated so that they take learning positively.</a:t>
            </a:r>
            <a:r>
              <a:rPr lang="en-US" baseline="0" dirty="0" smtClean="0"/>
              <a:t> The rewards are always the key thing in the process of learning which will fuel the learning spirit of the learner. This will make students to go deep seeking information about the topic taught for rewards.</a:t>
            </a:r>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12</a:t>
            </a:fld>
            <a:endParaRPr lang="en-US" dirty="0"/>
          </a:p>
        </p:txBody>
      </p:sp>
    </p:spTree>
    <p:extLst>
      <p:ext uri="{BB962C8B-B14F-4D97-AF65-F5344CB8AC3E}">
        <p14:creationId xmlns:p14="http://schemas.microsoft.com/office/powerpoint/2010/main" val="2094825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732A9B-B825-4C51-A08F-63B49975655C}" type="slidenum">
              <a:rPr lang="en-US" smtClean="0"/>
              <a:t>13</a:t>
            </a:fld>
            <a:endParaRPr lang="en-US" dirty="0"/>
          </a:p>
        </p:txBody>
      </p:sp>
    </p:spTree>
    <p:extLst>
      <p:ext uri="{BB962C8B-B14F-4D97-AF65-F5344CB8AC3E}">
        <p14:creationId xmlns:p14="http://schemas.microsoft.com/office/powerpoint/2010/main" val="3952771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179652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4273103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2953518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75900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74492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534587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61425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264398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705766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23088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1704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1443081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03268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3823189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2501735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116F66-FD94-4028-AF0D-EE175AA86CE5}" type="datetimeFigureOut">
              <a:rPr lang="en-US" smtClean="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1619D3-0666-49E3-8315-97D8BEDFB04E}" type="slidenum">
              <a:rPr lang="en-US" smtClean="0"/>
              <a:t>‹#›</a:t>
            </a:fld>
            <a:endParaRPr lang="en-US" dirty="0"/>
          </a:p>
        </p:txBody>
      </p:sp>
    </p:spTree>
    <p:extLst>
      <p:ext uri="{BB962C8B-B14F-4D97-AF65-F5344CB8AC3E}">
        <p14:creationId xmlns:p14="http://schemas.microsoft.com/office/powerpoint/2010/main" val="498124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116F66-FD94-4028-AF0D-EE175AA86CE5}" type="datetimeFigureOut">
              <a:rPr lang="en-US" smtClean="0"/>
              <a:t>11/6/2018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1619D3-0666-49E3-8315-97D8BEDFB04E}" type="slidenum">
              <a:rPr lang="en-US" smtClean="0"/>
              <a:t>‹#›</a:t>
            </a:fld>
            <a:endParaRPr lang="en-US" dirty="0"/>
          </a:p>
        </p:txBody>
      </p:sp>
    </p:spTree>
    <p:extLst>
      <p:ext uri="{BB962C8B-B14F-4D97-AF65-F5344CB8AC3E}">
        <p14:creationId xmlns:p14="http://schemas.microsoft.com/office/powerpoint/2010/main" val="3650821464"/>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latin typeface="Times New Roman" panose="02020603050405020304" pitchFamily="18" charset="0"/>
                <a:cs typeface="Times New Roman" panose="02020603050405020304" pitchFamily="18" charset="0"/>
              </a:rPr>
              <a:t>Learning Theories</a:t>
            </a: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Behaviorism Learning Theory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068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Behaviorism Learning Theory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According to </a:t>
            </a:r>
            <a:r>
              <a:rPr lang="en-US" sz="2400" dirty="0" smtClean="0">
                <a:latin typeface="Times New Roman" panose="02020603050405020304" pitchFamily="18" charset="0"/>
                <a:cs typeface="Times New Roman" panose="02020603050405020304" pitchFamily="18" charset="0"/>
              </a:rPr>
              <a:t>Reimann</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(2018), </a:t>
            </a:r>
            <a:r>
              <a:rPr lang="en-US" sz="2400" dirty="0">
                <a:latin typeface="Times New Roman" panose="02020603050405020304" pitchFamily="18" charset="0"/>
                <a:cs typeface="Times New Roman" panose="02020603050405020304" pitchFamily="18" charset="0"/>
              </a:rPr>
              <a:t>b</a:t>
            </a:r>
            <a:r>
              <a:rPr lang="en-US" sz="2400" dirty="0" smtClean="0">
                <a:latin typeface="Times New Roman" panose="02020603050405020304" pitchFamily="18" charset="0"/>
                <a:cs typeface="Times New Roman" panose="02020603050405020304" pitchFamily="18" charset="0"/>
              </a:rPr>
              <a:t>ehaviorism learning theory includes the following:</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Educational </a:t>
            </a:r>
            <a:r>
              <a:rPr lang="en-US" sz="2400" dirty="0" smtClean="0">
                <a:latin typeface="Times New Roman" panose="02020603050405020304" pitchFamily="18" charset="0"/>
                <a:cs typeface="Times New Roman" panose="02020603050405020304" pitchFamily="18" charset="0"/>
              </a:rPr>
              <a:t>psychology.</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Environmental factors affecting the learning </a:t>
            </a:r>
            <a:r>
              <a:rPr lang="en-US" sz="2400" dirty="0" smtClean="0">
                <a:latin typeface="Times New Roman" panose="02020603050405020304" pitchFamily="18" charset="0"/>
                <a:cs typeface="Times New Roman" panose="02020603050405020304" pitchFamily="18" charset="0"/>
              </a:rPr>
              <a:t>process.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Learners emotion and </a:t>
            </a:r>
            <a:r>
              <a:rPr lang="en-US" sz="2400" dirty="0" smtClean="0">
                <a:latin typeface="Times New Roman" panose="02020603050405020304" pitchFamily="18" charset="0"/>
                <a:cs typeface="Times New Roman" panose="02020603050405020304" pitchFamily="18" charset="0"/>
              </a:rPr>
              <a:t>motivation.</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Learners </a:t>
            </a:r>
            <a:r>
              <a:rPr lang="en-US" sz="2400" dirty="0" smtClean="0">
                <a:latin typeface="Times New Roman" panose="02020603050405020304" pitchFamily="18" charset="0"/>
                <a:cs typeface="Times New Roman" panose="02020603050405020304" pitchFamily="18" charset="0"/>
              </a:rPr>
              <a:t>development.</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131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Reasons For Choosing Behaviorism Theory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theory explains the psychological behaviors of the learners .</a:t>
            </a:r>
          </a:p>
          <a:p>
            <a:r>
              <a:rPr lang="en-US" sz="2400" dirty="0" smtClean="0">
                <a:latin typeface="Times New Roman" panose="02020603050405020304" pitchFamily="18" charset="0"/>
                <a:cs typeface="Times New Roman" panose="02020603050405020304" pitchFamily="18" charset="0"/>
              </a:rPr>
              <a:t>The theory brings us to the understanding of the individual differences in the learning process (</a:t>
            </a:r>
            <a:r>
              <a:rPr lang="en-US" sz="2400" dirty="0" smtClean="0">
                <a:latin typeface="Times New Roman" panose="02020603050405020304" pitchFamily="18" charset="0"/>
                <a:cs typeface="Times New Roman" panose="02020603050405020304" pitchFamily="18" charset="0"/>
              </a:rPr>
              <a:t>Munoz, 2011</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The theory gives explanation of the role played by the families in children intellectual growth.</a:t>
            </a:r>
          </a:p>
          <a:p>
            <a:r>
              <a:rPr lang="en-US" sz="2400" dirty="0" smtClean="0">
                <a:latin typeface="Times New Roman" panose="02020603050405020304" pitchFamily="18" charset="0"/>
                <a:cs typeface="Times New Roman" panose="02020603050405020304" pitchFamily="18" charset="0"/>
              </a:rPr>
              <a:t>It also explains to us the ways in which the learner can be motivated in class.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4096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Laws of Behaviorism Learning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law of </a:t>
            </a:r>
            <a:r>
              <a:rPr lang="en-US" sz="2400" dirty="0" smtClean="0">
                <a:latin typeface="Times New Roman" panose="02020603050405020304" pitchFamily="18" charset="0"/>
                <a:cs typeface="Times New Roman" panose="02020603050405020304" pitchFamily="18" charset="0"/>
              </a:rPr>
              <a:t>effect.</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law of </a:t>
            </a:r>
            <a:r>
              <a:rPr lang="en-US" sz="2400" dirty="0" smtClean="0">
                <a:latin typeface="Times New Roman" panose="02020603050405020304" pitchFamily="18" charset="0"/>
                <a:cs typeface="Times New Roman" panose="02020603050405020304" pitchFamily="18" charset="0"/>
              </a:rPr>
              <a:t>readiness.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Law of </a:t>
            </a:r>
            <a:r>
              <a:rPr lang="en-US" sz="2400" dirty="0" smtClean="0">
                <a:latin typeface="Times New Roman" panose="02020603050405020304" pitchFamily="18" charset="0"/>
                <a:cs typeface="Times New Roman" panose="02020603050405020304" pitchFamily="18" charset="0"/>
              </a:rPr>
              <a:t>exercise.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7343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How Behaviorism Teaching Process Occurs and Motivations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process is based on the observable </a:t>
            </a:r>
            <a:r>
              <a:rPr lang="en-US" sz="2400" dirty="0" smtClean="0">
                <a:latin typeface="Times New Roman" panose="02020603050405020304" pitchFamily="18" charset="0"/>
                <a:cs typeface="Times New Roman" panose="02020603050405020304" pitchFamily="18" charset="0"/>
              </a:rPr>
              <a:t>changes.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learning process starts when environmental stimulus is presented and the learners react to the stimulus.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Intrinsic motivation which involves, inquiry based and relevant learning activities.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Extrinsic rewards includes trinkets, praise and recognition (</a:t>
            </a:r>
            <a:r>
              <a:rPr lang="en-US" sz="2400" dirty="0" smtClean="0">
                <a:latin typeface="Times New Roman" panose="02020603050405020304" pitchFamily="18" charset="0"/>
                <a:cs typeface="Times New Roman" panose="02020603050405020304" pitchFamily="18" charset="0"/>
              </a:rPr>
              <a:t>Stoyanov</a:t>
            </a:r>
            <a:r>
              <a:rPr lang="en-US" sz="2400" dirty="0" smtClean="0">
                <a:latin typeface="Times New Roman" panose="02020603050405020304" pitchFamily="18" charset="0"/>
                <a:cs typeface="Times New Roman" panose="02020603050405020304" pitchFamily="18" charset="0"/>
              </a:rPr>
              <a:t>, 2017</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698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smtClean="0">
                <a:latin typeface="Times New Roman" panose="02020603050405020304" pitchFamily="18" charset="0"/>
                <a:cs typeface="Times New Roman" panose="02020603050405020304" pitchFamily="18" charset="0"/>
              </a:rPr>
              <a:t>Students Development and Knowledge Acquisition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Children should make analogies to the knowledge they already </a:t>
            </a:r>
            <a:r>
              <a:rPr lang="en-US" sz="2400" dirty="0" smtClean="0">
                <a:latin typeface="Times New Roman" panose="02020603050405020304" pitchFamily="18" charset="0"/>
                <a:cs typeface="Times New Roman" panose="02020603050405020304" pitchFamily="18" charset="0"/>
              </a:rPr>
              <a:t>have.</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analogies may change the structure of the knowledge that the children already possess.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teacher to assess performance of each learner so that he can be able to design </a:t>
            </a:r>
            <a:r>
              <a:rPr lang="en-US" sz="2400" dirty="0" smtClean="0">
                <a:latin typeface="Times New Roman" panose="02020603050405020304" pitchFamily="18" charset="0"/>
                <a:cs typeface="Times New Roman" panose="02020603050405020304" pitchFamily="18" charset="0"/>
              </a:rPr>
              <a:t>instructions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(Allan, 2017</a:t>
            </a:r>
            <a:r>
              <a:rPr lang="en-US" sz="2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teacher to develop appropriate instructions that takes into account individual learners strength, interests and needs to enable them advance in learning.</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teacher should involve the families , communities and resource persons to promote learners growth.</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53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Learners Individual Differences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Students come from different </a:t>
            </a:r>
            <a:r>
              <a:rPr lang="en-US" sz="2400" dirty="0" smtClean="0">
                <a:latin typeface="Times New Roman" panose="02020603050405020304" pitchFamily="18" charset="0"/>
                <a:cs typeface="Times New Roman" panose="02020603050405020304" pitchFamily="18" charset="0"/>
              </a:rPr>
              <a:t>backgrounds.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Learners have different levels of motivation, attitudes and </a:t>
            </a:r>
            <a:r>
              <a:rPr lang="en-US" sz="2400" dirty="0" smtClean="0">
                <a:latin typeface="Times New Roman" panose="02020603050405020304" pitchFamily="18" charset="0"/>
                <a:cs typeface="Times New Roman" panose="02020603050405020304" pitchFamily="18" charset="0"/>
              </a:rPr>
              <a:t>responses.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Differences in learning </a:t>
            </a:r>
            <a:r>
              <a:rPr lang="en-US" sz="2400" dirty="0" smtClean="0">
                <a:latin typeface="Times New Roman" panose="02020603050405020304" pitchFamily="18" charset="0"/>
                <a:cs typeface="Times New Roman" panose="02020603050405020304" pitchFamily="18" charset="0"/>
              </a:rPr>
              <a:t>styles.</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Learners prior understanding of the </a:t>
            </a:r>
            <a:r>
              <a:rPr lang="en-US" sz="2400" dirty="0" smtClean="0">
                <a:latin typeface="Times New Roman" panose="02020603050405020304" pitchFamily="18" charset="0"/>
                <a:cs typeface="Times New Roman" panose="02020603050405020304" pitchFamily="18" charset="0"/>
              </a:rPr>
              <a:t>concept.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3605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Role of Families in Promoting Intellectual of Their Children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Children learn about relationships from their families.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Children learns from imitating what their parents </a:t>
            </a:r>
            <a:r>
              <a:rPr lang="en-US" sz="2400" dirty="0" smtClean="0">
                <a:latin typeface="Times New Roman" panose="02020603050405020304" pitchFamily="18" charset="0"/>
                <a:cs typeface="Times New Roman" panose="02020603050405020304" pitchFamily="18" charset="0"/>
              </a:rPr>
              <a:t>do.</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They also learn good manners and discipline from their parents.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Children spends more of their time with the family </a:t>
            </a:r>
            <a:r>
              <a:rPr lang="en-US" sz="2400" dirty="0" smtClean="0">
                <a:latin typeface="Times New Roman" panose="02020603050405020304" pitchFamily="18" charset="0"/>
                <a:cs typeface="Times New Roman" panose="02020603050405020304" pitchFamily="18" charset="0"/>
              </a:rPr>
              <a:t>members.</a:t>
            </a:r>
            <a:endParaRPr lang="en-US" sz="24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00118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Roles </a:t>
            </a:r>
            <a:r>
              <a:rPr lang="en-US" sz="2800" dirty="0">
                <a:latin typeface="Times New Roman" panose="02020603050405020304" pitchFamily="18" charset="0"/>
                <a:cs typeface="Times New Roman" panose="02020603050405020304" pitchFamily="18" charset="0"/>
              </a:rPr>
              <a:t>o</a:t>
            </a:r>
            <a:r>
              <a:rPr lang="en-US" sz="2800" dirty="0" smtClean="0">
                <a:latin typeface="Times New Roman" panose="02020603050405020304" pitchFamily="18" charset="0"/>
                <a:cs typeface="Times New Roman" panose="02020603050405020304" pitchFamily="18" charset="0"/>
              </a:rPr>
              <a:t>f the Family in Promoting Socialization of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Child</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Families plays important role in nurturing family relationships (</a:t>
            </a:r>
            <a:r>
              <a:rPr lang="en-US" sz="2400" dirty="0" smtClean="0">
                <a:latin typeface="Times New Roman" panose="02020603050405020304" pitchFamily="18" charset="0"/>
                <a:cs typeface="Times New Roman" panose="02020603050405020304" pitchFamily="18" charset="0"/>
              </a:rPr>
              <a:t>Bandura, 2018</a:t>
            </a:r>
            <a:r>
              <a:rPr lang="en-US" sz="2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kid will always emulate what the parent does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Through the family the child learns to trust others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580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Role of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Families in Supporting Emotional and Physical Growth</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Parents needs to make sure that their children's are well fed to help them grow healthy.</a:t>
            </a:r>
          </a:p>
          <a:p>
            <a:r>
              <a:rPr lang="en-US" sz="2400" dirty="0" smtClean="0">
                <a:latin typeface="Times New Roman" panose="02020603050405020304" pitchFamily="18" charset="0"/>
                <a:cs typeface="Times New Roman" panose="02020603050405020304" pitchFamily="18" charset="0"/>
              </a:rPr>
              <a:t>Families needs to make sure that the child have all the necessities to stop them from being stressed and being emotional.</a:t>
            </a:r>
          </a:p>
          <a:p>
            <a:r>
              <a:rPr lang="en-US" sz="2400" dirty="0" smtClean="0">
                <a:latin typeface="Times New Roman" panose="02020603050405020304" pitchFamily="18" charset="0"/>
                <a:cs typeface="Times New Roman" panose="02020603050405020304" pitchFamily="18" charset="0"/>
              </a:rPr>
              <a:t>Children needs to be allowed to go play with others for refreshments and growth.</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0527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Things The Families Does To Support Their Children</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Families provides medication for their children.</a:t>
            </a:r>
          </a:p>
          <a:p>
            <a:r>
              <a:rPr lang="en-US" sz="2400" dirty="0" smtClean="0">
                <a:latin typeface="Times New Roman" panose="02020603050405020304" pitchFamily="18" charset="0"/>
                <a:cs typeface="Times New Roman" panose="02020603050405020304" pitchFamily="18" charset="0"/>
              </a:rPr>
              <a:t>Parents pay school fees for their children education.</a:t>
            </a:r>
          </a:p>
          <a:p>
            <a:r>
              <a:rPr lang="en-US" sz="2400" dirty="0" smtClean="0">
                <a:latin typeface="Times New Roman" panose="02020603050405020304" pitchFamily="18" charset="0"/>
                <a:cs typeface="Times New Roman" panose="02020603050405020304" pitchFamily="18" charset="0"/>
              </a:rPr>
              <a:t>They make sure that they get balanced diet food at the right time.</a:t>
            </a:r>
          </a:p>
          <a:p>
            <a:r>
              <a:rPr lang="en-US" sz="2400" dirty="0" smtClean="0">
                <a:latin typeface="Times New Roman" panose="02020603050405020304" pitchFamily="18" charset="0"/>
                <a:cs typeface="Times New Roman" panose="02020603050405020304" pitchFamily="18" charset="0"/>
              </a:rPr>
              <a:t>They make sure that the get the right friends.</a:t>
            </a:r>
          </a:p>
          <a:p>
            <a:r>
              <a:rPr lang="en-US" sz="2400" dirty="0" smtClean="0">
                <a:latin typeface="Times New Roman" panose="02020603050405020304" pitchFamily="18" charset="0"/>
                <a:cs typeface="Times New Roman" panose="02020603050405020304" pitchFamily="18" charset="0"/>
              </a:rPr>
              <a:t>Parents support them academically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192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Summary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This paper discussed different ways in which motivation in the classroom set up can be achieved.</a:t>
            </a:r>
          </a:p>
          <a:p>
            <a:r>
              <a:rPr lang="en-US" sz="2400" dirty="0" smtClean="0">
                <a:latin typeface="Times New Roman" panose="02020603050405020304" pitchFamily="18" charset="0"/>
                <a:cs typeface="Times New Roman" panose="02020603050405020304" pitchFamily="18" charset="0"/>
              </a:rPr>
              <a:t>In the study it was found that there are some factors which affect motivations and they were positive attitude towards the topic, enjoyment and the future impact of the lesson to the learners.</a:t>
            </a:r>
          </a:p>
          <a:p>
            <a:r>
              <a:rPr lang="en-US" sz="2400" dirty="0" smtClean="0">
                <a:latin typeface="Times New Roman" panose="02020603050405020304" pitchFamily="18" charset="0"/>
                <a:cs typeface="Times New Roman" panose="02020603050405020304" pitchFamily="18" charset="0"/>
              </a:rPr>
              <a:t>The teachers method of teaching and rewards can also influence learning.</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546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itchFamily="18" charset="0"/>
                <a:cs typeface="Times New Roman" pitchFamily="18" charset="0"/>
              </a:rPr>
              <a:t>Reimann</a:t>
            </a:r>
            <a:r>
              <a:rPr lang="en-US" sz="2400" dirty="0">
                <a:latin typeface="Times New Roman" pitchFamily="18" charset="0"/>
                <a:cs typeface="Times New Roman" pitchFamily="18" charset="0"/>
              </a:rPr>
              <a:t>, A. (2018). Behaviorist Learning Theory. </a:t>
            </a:r>
            <a:r>
              <a:rPr lang="en-US" sz="2400" i="1" dirty="0">
                <a:latin typeface="Times New Roman" pitchFamily="18" charset="0"/>
                <a:cs typeface="Times New Roman" pitchFamily="18" charset="0"/>
              </a:rPr>
              <a:t>The TESOL </a:t>
            </a:r>
            <a:r>
              <a:rPr lang="en-US" sz="2400" i="1" dirty="0" smtClean="0">
                <a:latin typeface="Times New Roman" pitchFamily="18" charset="0"/>
                <a:cs typeface="Times New Roman" pitchFamily="18" charset="0"/>
              </a:rPr>
              <a:t>	Encyclopedia </a:t>
            </a:r>
            <a:r>
              <a:rPr lang="en-US" sz="2400" i="1" dirty="0">
                <a:latin typeface="Times New Roman" pitchFamily="18" charset="0"/>
                <a:cs typeface="Times New Roman" pitchFamily="18" charset="0"/>
              </a:rPr>
              <a:t>of English Language Teaching</a:t>
            </a:r>
            <a:r>
              <a:rPr lang="en-US" sz="2400" dirty="0">
                <a:latin typeface="Times New Roman" pitchFamily="18" charset="0"/>
                <a:cs typeface="Times New Roman" pitchFamily="18" charset="0"/>
              </a:rPr>
              <a:t>, 1-6.</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itchFamily="18" charset="0"/>
                <a:cs typeface="Times New Roman" pitchFamily="18" charset="0"/>
              </a:rPr>
              <a:t>Munoz, L. (2011). Behaviorist Learning Theory.</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itchFamily="18" charset="0"/>
                <a:cs typeface="Times New Roman" pitchFamily="18" charset="0"/>
              </a:rPr>
              <a:t>Bandura, A. (2018). Albert Bandura and Social Learning </a:t>
            </a:r>
            <a:r>
              <a:rPr lang="en-US" sz="2400" dirty="0" smtClean="0">
                <a:latin typeface="Times New Roman" pitchFamily="18" charset="0"/>
                <a:cs typeface="Times New Roman" pitchFamily="18" charset="0"/>
              </a:rPr>
              <a:t>	Theory</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Learning Theories for Early Years Practice</a:t>
            </a:r>
            <a:r>
              <a:rPr lang="en-US" sz="2400" dirty="0">
                <a:latin typeface="Times New Roman" pitchFamily="18" charset="0"/>
                <a:cs typeface="Times New Roman" pitchFamily="18" charset="0"/>
              </a:rPr>
              <a:t>, 63.</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itchFamily="18" charset="0"/>
                <a:cs typeface="Times New Roman" pitchFamily="18" charset="0"/>
              </a:rPr>
              <a:t>Allan, J. (2017). </a:t>
            </a:r>
            <a:r>
              <a:rPr lang="en-US" sz="2400" i="1" dirty="0">
                <a:latin typeface="Times New Roman" pitchFamily="18" charset="0"/>
                <a:cs typeface="Times New Roman" pitchFamily="18" charset="0"/>
              </a:rPr>
              <a:t>Aggression: A Social Learning Analysis</a:t>
            </a:r>
            <a:r>
              <a:rPr lang="en-US" sz="2400" dirty="0">
                <a:latin typeface="Times New Roman" pitchFamily="18" charset="0"/>
                <a:cs typeface="Times New Roman" pitchFamily="18" charset="0"/>
              </a:rPr>
              <a:t>. </a:t>
            </a:r>
            <a:r>
              <a:rPr lang="en-US" sz="2400" dirty="0">
                <a:latin typeface="Times New Roman" pitchFamily="18" charset="0"/>
                <a:cs typeface="Times New Roman" pitchFamily="18" charset="0"/>
              </a:rPr>
              <a:t>Macat</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Stoyanov</a:t>
            </a:r>
            <a:r>
              <a:rPr lang="en-US" sz="2400" dirty="0">
                <a:latin typeface="Times New Roman" pitchFamily="18" charset="0"/>
                <a:cs typeface="Times New Roman" pitchFamily="18" charset="0"/>
              </a:rPr>
              <a:t>, S. (2017). </a:t>
            </a:r>
            <a:r>
              <a:rPr lang="en-US" sz="2400" i="1" dirty="0">
                <a:latin typeface="Times New Roman" pitchFamily="18" charset="0"/>
                <a:cs typeface="Times New Roman" pitchFamily="18" charset="0"/>
              </a:rPr>
              <a:t>A theory of human motivation</a:t>
            </a:r>
            <a:r>
              <a:rPr lang="en-US" sz="2400" dirty="0">
                <a:latin typeface="Times New Roman" pitchFamily="18" charset="0"/>
                <a:cs typeface="Times New Roman" pitchFamily="18" charset="0"/>
              </a:rPr>
              <a:t>. </a:t>
            </a:r>
            <a:r>
              <a:rPr lang="en-US" sz="2400" dirty="0">
                <a:latin typeface="Times New Roman" pitchFamily="18" charset="0"/>
                <a:cs typeface="Times New Roman" pitchFamily="18" charset="0"/>
              </a:rPr>
              <a:t>Macat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Library.Library</a:t>
            </a:r>
            <a:r>
              <a:rPr lang="en-US" sz="2400" dirty="0" smtClean="0">
                <a:latin typeface="Times New Roman" pitchFamily="18" charset="0"/>
                <a:cs typeface="Times New Roman" pitchFamily="18" charset="0"/>
              </a:rPr>
              <a:t>.</a:t>
            </a:r>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19683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398</TotalTime>
  <Words>1458</Words>
  <Application>Microsoft Office PowerPoint</Application>
  <PresentationFormat>Custom</PresentationFormat>
  <Paragraphs>87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Learning Theories</vt:lpstr>
      <vt:lpstr>Behaviorism Learning Theory</vt:lpstr>
      <vt:lpstr>Reasons For Choosing Behaviorism Theory</vt:lpstr>
      <vt:lpstr>The Laws of Behaviorism Learning</vt:lpstr>
      <vt:lpstr>How Behaviorism Teaching Process Occurs and Motivations</vt:lpstr>
      <vt:lpstr>Students Development and Knowledge Acquisition  </vt:lpstr>
      <vt:lpstr>Learners Individual Differences</vt:lpstr>
      <vt:lpstr>Role of Families in Promoting Intellectual of Their Children</vt:lpstr>
      <vt:lpstr>Roles of the Family in Promoting Socialization of the Child</vt:lpstr>
      <vt:lpstr>Role of the Families in Supporting Emotional and Physical Growth</vt:lpstr>
      <vt:lpstr>Things The Families Does To Support Their Children</vt:lpstr>
      <vt:lpstr>Summary</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THEORIES</dc:title>
  <dc:creator>Kingpin</dc:creator>
  <cp:lastModifiedBy>User</cp:lastModifiedBy>
  <cp:revision>42</cp:revision>
  <dcterms:created xsi:type="dcterms:W3CDTF">2018-11-06T09:03:52Z</dcterms:created>
  <dcterms:modified xsi:type="dcterms:W3CDTF">2018-11-06T16:03:48Z</dcterms:modified>
</cp:coreProperties>
</file>